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2" r:id="rId6"/>
    <p:sldMasterId id="2147483726" r:id="rId7"/>
    <p:sldMasterId id="2147483740" r:id="rId8"/>
    <p:sldMasterId id="2147483752" r:id="rId9"/>
    <p:sldMasterId id="2147483764" r:id="rId10"/>
    <p:sldMasterId id="2147483776" r:id="rId11"/>
  </p:sldMasterIdLst>
  <p:sldIdLst>
    <p:sldId id="256" r:id="rId12"/>
    <p:sldId id="257" r:id="rId13"/>
    <p:sldId id="276" r:id="rId14"/>
    <p:sldId id="287" r:id="rId15"/>
    <p:sldId id="294" r:id="rId16"/>
    <p:sldId id="289" r:id="rId17"/>
    <p:sldId id="290" r:id="rId18"/>
    <p:sldId id="291" r:id="rId19"/>
    <p:sldId id="295" r:id="rId20"/>
    <p:sldId id="292" r:id="rId21"/>
    <p:sldId id="296" r:id="rId22"/>
    <p:sldId id="288" r:id="rId23"/>
    <p:sldId id="258" r:id="rId24"/>
    <p:sldId id="280" r:id="rId25"/>
    <p:sldId id="293" r:id="rId26"/>
    <p:sldId id="297" r:id="rId27"/>
    <p:sldId id="306" r:id="rId28"/>
    <p:sldId id="307" r:id="rId29"/>
    <p:sldId id="304" r:id="rId30"/>
    <p:sldId id="299" r:id="rId31"/>
    <p:sldId id="305" r:id="rId32"/>
    <p:sldId id="300" r:id="rId33"/>
    <p:sldId id="301" r:id="rId34"/>
    <p:sldId id="281" r:id="rId35"/>
    <p:sldId id="272" r:id="rId36"/>
    <p:sldId id="308" r:id="rId37"/>
    <p:sldId id="309" r:id="rId38"/>
    <p:sldId id="266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312"/>
    <a:srgbClr val="F14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55" d="100"/>
          <a:sy n="55" d="100"/>
        </p:scale>
        <p:origin x="-183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92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79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75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40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7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87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94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50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095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2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00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341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75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758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26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2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436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02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39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6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5A39-B835-4AC1-B06A-D78FD3755B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E81-88B4-4999-9790-2500230C7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5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88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67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36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73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0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990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37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4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6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4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C516-44B9-4194-8A18-9643C35A4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0EBD-EEE7-4AE3-9623-1E93D7297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1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D399-1020-484E-87FE-E51114808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89F-6E51-4945-8E9D-78BB19CD42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3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BC9C-698E-462D-8311-827035086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D06A-2F0D-4945-A858-73A3CA75A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9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AE4-9DA1-435A-9304-F126C7A84E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A3B5-1531-4973-BB9B-A517C46B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7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3005-F66F-413E-8728-DEE623084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9A87-5A85-4643-BBA0-59D7485F2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6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1260-6617-4109-BF74-2BB343AB9A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4677-4EBC-432C-9F68-BDCAD57B7A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4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E015-0E23-4235-B617-83D1DD7263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E99D-D925-4DCF-88B2-F8ECC2802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247C-92FE-4A34-9AC3-2DD1A3F650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322E-BFD9-4305-9A89-2E73D43BA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3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309B-FBA4-46B3-96D9-B990F90CE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05E6-510B-4A28-B48C-3E9E3AD92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0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1AD9-011C-4ED2-AF6E-E8211613D0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B458-5F57-4D46-AFED-1FFB4B370B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44B3-08AA-4D99-9B5F-BEEE868230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8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7F41-89CC-4F7E-9F1B-A7C44CF1B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98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5A39-B835-4AC1-B06A-D78FD3755B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E81-88B4-4999-9790-2500230C7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19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C516-44B9-4194-8A18-9643C35A4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0EBD-EEE7-4AE3-9623-1E93D7297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47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D399-1020-484E-87FE-E51114808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89F-6E51-4945-8E9D-78BB19CD42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BC9C-698E-462D-8311-827035086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D06A-2F0D-4945-A858-73A3CA75A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69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AE4-9DA1-435A-9304-F126C7A84E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A3B5-1531-4973-BB9B-A517C46B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3005-F66F-413E-8728-DEE623084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9A87-5A85-4643-BBA0-59D7485F2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2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1260-6617-4109-BF74-2BB343AB9A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4677-4EBC-432C-9F68-BDCAD57B7A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55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E015-0E23-4235-B617-83D1DD7263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E99D-D925-4DCF-88B2-F8ECC2802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92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247C-92FE-4A34-9AC3-2DD1A3F650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322E-BFD9-4305-9A89-2E73D43BA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0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309B-FBA4-46B3-96D9-B990F90CE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05E6-510B-4A28-B48C-3E9E3AD92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1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1AD9-011C-4ED2-AF6E-E8211613D0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B458-5F57-4D46-AFED-1FFB4B370B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58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44B3-08AA-4D99-9B5F-BEEE868230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07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7F41-89CC-4F7E-9F1B-A7C44CF1B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5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96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8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0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4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6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81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43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62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9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64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8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0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3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4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6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81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43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6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5A39-B835-4AC1-B06A-D78FD3755B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E81-88B4-4999-9790-2500230C7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5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C516-44B9-4194-8A18-9643C35A4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0EBD-EEE7-4AE3-9623-1E93D7297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31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D399-1020-484E-87FE-E51114808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89F-6E51-4945-8E9D-78BB19CD42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2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BC9C-698E-462D-8311-827035086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D06A-2F0D-4945-A858-73A3CA75A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21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AE4-9DA1-435A-9304-F126C7A84E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A3B5-1531-4973-BB9B-A517C46B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53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3005-F66F-413E-8728-DEE623084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9A87-5A85-4643-BBA0-59D7485F2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62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1260-6617-4109-BF74-2BB343AB9A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4677-4EBC-432C-9F68-BDCAD57B7A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76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E015-0E23-4235-B617-83D1DD7263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E99D-D925-4DCF-88B2-F8ECC2802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92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247C-92FE-4A34-9AC3-2DD1A3F650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322E-BFD9-4305-9A89-2E73D43BA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7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309B-FBA4-46B3-96D9-B990F90CE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05E6-510B-4A28-B48C-3E9E3AD92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3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1AD9-011C-4ED2-AF6E-E8211613D0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B458-5F57-4D46-AFED-1FFB4B370B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6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44B3-08AA-4D99-9B5F-BEEE868230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9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7F41-89CC-4F7E-9F1B-A7C44CF1B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1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5A39-B835-4AC1-B06A-D78FD3755B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E81-88B4-4999-9790-2500230C7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6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C516-44B9-4194-8A18-9643C35A4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0EBD-EEE7-4AE3-9623-1E93D7297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9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D399-1020-484E-87FE-E51114808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89F-6E51-4945-8E9D-78BB19CD42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35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BC9C-698E-462D-8311-827035086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D06A-2F0D-4945-A858-73A3CA75A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2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AE4-9DA1-435A-9304-F126C7A84E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A3B5-1531-4973-BB9B-A517C46B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7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3005-F66F-413E-8728-DEE623084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9A87-5A85-4643-BBA0-59D7485F2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8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1260-6617-4109-BF74-2BB343AB9A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4677-4EBC-432C-9F68-BDCAD57B7A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9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E015-0E23-4235-B617-83D1DD7263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E99D-D925-4DCF-88B2-F8ECC2802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631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247C-92FE-4A34-9AC3-2DD1A3F650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322E-BFD9-4305-9A89-2E73D43BA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4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309B-FBA4-46B3-96D9-B990F90CE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05E6-510B-4A28-B48C-3E9E3AD92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41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1AD9-011C-4ED2-AF6E-E8211613D0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B458-5F57-4D46-AFED-1FFB4B370B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2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44B3-08AA-4D99-9B5F-BEEE868230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47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7F41-89CC-4F7E-9F1B-A7C44CF1B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05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4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43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7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79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75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40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74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87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94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5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4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43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50081-0BE4-4DE1-A5DF-C68D9424D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B504-F851-4735-86C2-BCBAD4648B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50081-0BE4-4DE1-A5DF-C68D9424D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B504-F851-4735-86C2-BCBAD4648B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50081-0BE4-4DE1-A5DF-C68D9424D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B504-F851-4735-86C2-BCBAD4648B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50081-0BE4-4DE1-A5DF-C68D9424D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B504-F851-4735-86C2-BCBAD4648B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1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5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ia_satellite_plane_sh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76200" y="533400"/>
            <a:ext cx="922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solidFill>
                  <a:schemeClr val="bg1"/>
                </a:solidFill>
              </a:rPr>
              <a:t>Phần</a:t>
            </a:r>
            <a:r>
              <a:rPr lang="en-US" sz="4400" b="1" i="1" u="sng" dirty="0" smtClean="0">
                <a:solidFill>
                  <a:schemeClr val="bg1"/>
                </a:solidFill>
              </a:rPr>
              <a:t> 1: </a:t>
            </a:r>
            <a:br>
              <a:rPr lang="en-US" sz="4400" b="1" i="1" u="sng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THIÊN NHIÊN, CON NGƯỜI Ở CÁC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 CHÂU LỤC  ( </a:t>
            </a:r>
            <a:r>
              <a:rPr lang="en-US" sz="4400" b="1" dirty="0" err="1" smtClean="0">
                <a:solidFill>
                  <a:schemeClr val="bg1"/>
                </a:solidFill>
              </a:rPr>
              <a:t>tiếp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theo</a:t>
            </a:r>
            <a:r>
              <a:rPr lang="en-US" sz="4400" b="1" dirty="0" smtClean="0">
                <a:solidFill>
                  <a:schemeClr val="bg1"/>
                </a:solidFill>
              </a:rPr>
              <a:t> 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048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XI. CHÂU Á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23916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  <a:cs typeface="Times New Roman" pitchFamily="18" charset="0"/>
              </a:rPr>
              <a:t>BÀI 1: </a:t>
            </a:r>
            <a:br>
              <a:rPr lang="en-US" sz="4000" b="1" u="sng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cs typeface="Times New Roman" pitchFamily="18" charset="0"/>
              </a:rPr>
              <a:t>VỊ TRÍ ĐỊA LÍ, ĐỊA HÌNH VÀ KHOÁNG SẢN</a:t>
            </a:r>
            <a:endParaRPr lang="en-US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2590800" y="6457950"/>
            <a:ext cx="6553200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1.1: Lược đồ vị trí địa lý châu Á trên Địa cầu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" y="560844"/>
            <a:ext cx="2057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N4: </a:t>
            </a:r>
            <a:r>
              <a:rPr lang="en-US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Chiều dài từ cực bắc đến cực nam, cực Đông đến cực tây châu Á là bao nhiêu km? </a:t>
            </a:r>
            <a:endParaRPr lang="en-US" sz="24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" y="3410962"/>
            <a:ext cx="23241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Nhận xét về diện tích, kích thước châu Á?</a:t>
            </a:r>
            <a:r>
              <a:rPr lang="en-US" sz="2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Với vị trí, diện tích, kích thước như vậy ảnh hưởng gì đến tự nhiên châu Á?</a:t>
            </a:r>
          </a:p>
        </p:txBody>
      </p:sp>
    </p:spTree>
    <p:extLst>
      <p:ext uri="{BB962C8B-B14F-4D97-AF65-F5344CB8AC3E}">
        <p14:creationId xmlns:p14="http://schemas.microsoft.com/office/powerpoint/2010/main" val="78410350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9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2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3" name="Picture 9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5" name="Picture 11" descr="snow-in-lo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9" name="Picture 15" descr="Rain_fo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41" name="Picture 17" descr="80a70f5a395c08d4cca5223b6de2af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45" name="Picture 21" descr="anh1-379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3200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862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8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762000"/>
          <a:ext cx="6858000" cy="268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4343400"/>
              </a:tblGrid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LỤC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DIỆN TÍCH (TR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IỆU KM2)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Á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MĨ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PHI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ÂU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ĐẠI DƯƠNG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CHÂU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NAM CỰC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20" name="Rectangle 4"/>
          <p:cNvSpPr>
            <a:spLocks noChangeArrowheads="1"/>
          </p:cNvSpPr>
          <p:nvPr/>
        </p:nvSpPr>
        <p:spPr bwMode="auto">
          <a:xfrm>
            <a:off x="990600" y="4419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diện tích châu Á với diện tích các châu lục đã được học ở lớp 7 ?</a:t>
            </a:r>
          </a:p>
        </p:txBody>
      </p:sp>
    </p:spTree>
    <p:extLst>
      <p:ext uri="{BB962C8B-B14F-4D97-AF65-F5344CB8AC3E}">
        <p14:creationId xmlns:p14="http://schemas.microsoft.com/office/powerpoint/2010/main" val="15363722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080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		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258792" y="547807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1176010"/>
            <a:ext cx="8686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 –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Giáp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dương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TBD</a:t>
            </a:r>
            <a:r>
              <a:rPr lang="en-US" sz="3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AĐD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BBD; 2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</a:t>
            </a:r>
            <a:endParaRPr kumimoji="0" lang="en-US" sz="3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rải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Xích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(77 </a:t>
            </a:r>
            <a:r>
              <a:rPr kumimoji="0" lang="en-US" sz="3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16B 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Trãi rộng từ đông sang tây trên 160 kinh tuyến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3400" baseline="0" smtClean="0">
                <a:latin typeface="Times New Roman" pitchFamily="18" charset="0"/>
                <a:cs typeface="Times New Roman" pitchFamily="18" charset="0"/>
              </a:rPr>
              <a:t>Diện tích:</a:t>
            </a:r>
            <a:r>
              <a:rPr lang="en-US" sz="340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 Á là châu lục rộng lớn nhất thế giới với diên tích :44,4 triệu km</a:t>
            </a:r>
            <a:r>
              <a:rPr kumimoji="0" lang="en-US" sz="3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5367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VỊ TRÍ ĐỊA LÍ, ĐỊA HÌNH VÀ KHOÁNG SẢN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17" y="95071"/>
            <a:ext cx="71865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rr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6400800"/>
            <a:ext cx="678180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1.2: Lược đồ địa hình, khoáng sản và sông hồ châu Á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6858000" y="0"/>
            <a:ext cx="2286000" cy="6863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NHÓM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N1: </a:t>
            </a:r>
            <a:r>
              <a:rPr lang="en-US" sz="2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 tên và xác định trên bản đồ các dãy núi lớn &amp; sơn nguyên chính ở châu Á?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N2: </a:t>
            </a:r>
            <a:r>
              <a:rPr lang="en-US" sz="2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Xác định hướng núi chính ở châu Á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N3:</a:t>
            </a:r>
            <a:r>
              <a:rPr lang="en-US" sz="2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Nêu tên và xác định trên bản đồ các đồng bằng lớn ở châu Á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N4: </a:t>
            </a:r>
            <a:r>
              <a:rPr lang="en-US" sz="2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Châu Á có những khoáng sản chủ yếu nào?</a:t>
            </a:r>
            <a:endParaRPr lang="en-US" sz="2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721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5" name="Freeform 11"/>
          <p:cNvSpPr>
            <a:spLocks/>
          </p:cNvSpPr>
          <p:nvPr/>
        </p:nvSpPr>
        <p:spPr bwMode="auto">
          <a:xfrm>
            <a:off x="3700463" y="3425825"/>
            <a:ext cx="1528762" cy="477838"/>
          </a:xfrm>
          <a:custGeom>
            <a:avLst/>
            <a:gdLst>
              <a:gd name="T0" fmla="*/ 0 w 963"/>
              <a:gd name="T1" fmla="*/ 0 h 301"/>
              <a:gd name="T2" fmla="*/ 55 w 963"/>
              <a:gd name="T3" fmla="*/ 18 h 301"/>
              <a:gd name="T4" fmla="*/ 83 w 963"/>
              <a:gd name="T5" fmla="*/ 27 h 301"/>
              <a:gd name="T6" fmla="*/ 165 w 963"/>
              <a:gd name="T7" fmla="*/ 109 h 301"/>
              <a:gd name="T8" fmla="*/ 247 w 963"/>
              <a:gd name="T9" fmla="*/ 164 h 301"/>
              <a:gd name="T10" fmla="*/ 348 w 963"/>
              <a:gd name="T11" fmla="*/ 237 h 301"/>
              <a:gd name="T12" fmla="*/ 494 w 963"/>
              <a:gd name="T13" fmla="*/ 265 h 301"/>
              <a:gd name="T14" fmla="*/ 503 w 963"/>
              <a:gd name="T15" fmla="*/ 292 h 301"/>
              <a:gd name="T16" fmla="*/ 549 w 963"/>
              <a:gd name="T17" fmla="*/ 301 h 301"/>
              <a:gd name="T18" fmla="*/ 832 w 963"/>
              <a:gd name="T19" fmla="*/ 292 h 301"/>
              <a:gd name="T20" fmla="*/ 869 w 963"/>
              <a:gd name="T21" fmla="*/ 274 h 3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3"/>
              <a:gd name="T34" fmla="*/ 0 h 301"/>
              <a:gd name="T35" fmla="*/ 963 w 963"/>
              <a:gd name="T36" fmla="*/ 301 h 3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3" h="301">
                <a:moveTo>
                  <a:pt x="0" y="0"/>
                </a:moveTo>
                <a:cubicBezTo>
                  <a:pt x="18" y="6"/>
                  <a:pt x="37" y="12"/>
                  <a:pt x="55" y="18"/>
                </a:cubicBezTo>
                <a:cubicBezTo>
                  <a:pt x="64" y="21"/>
                  <a:pt x="83" y="27"/>
                  <a:pt x="83" y="27"/>
                </a:cubicBezTo>
                <a:cubicBezTo>
                  <a:pt x="95" y="66"/>
                  <a:pt x="131" y="86"/>
                  <a:pt x="165" y="109"/>
                </a:cubicBezTo>
                <a:cubicBezTo>
                  <a:pt x="180" y="155"/>
                  <a:pt x="201" y="155"/>
                  <a:pt x="247" y="164"/>
                </a:cubicBezTo>
                <a:cubicBezTo>
                  <a:pt x="270" y="236"/>
                  <a:pt x="269" y="224"/>
                  <a:pt x="348" y="237"/>
                </a:cubicBezTo>
                <a:cubicBezTo>
                  <a:pt x="402" y="294"/>
                  <a:pt x="324" y="220"/>
                  <a:pt x="494" y="265"/>
                </a:cubicBezTo>
                <a:cubicBezTo>
                  <a:pt x="503" y="267"/>
                  <a:pt x="495" y="287"/>
                  <a:pt x="503" y="292"/>
                </a:cubicBezTo>
                <a:cubicBezTo>
                  <a:pt x="516" y="301"/>
                  <a:pt x="534" y="298"/>
                  <a:pt x="549" y="301"/>
                </a:cubicBezTo>
                <a:cubicBezTo>
                  <a:pt x="643" y="298"/>
                  <a:pt x="738" y="297"/>
                  <a:pt x="832" y="292"/>
                </a:cubicBezTo>
                <a:cubicBezTo>
                  <a:pt x="851" y="291"/>
                  <a:pt x="963" y="274"/>
                  <a:pt x="869" y="27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 rot="1294795">
            <a:off x="3657600" y="3657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CC"/>
                </a:solidFill>
                <a:cs typeface="Arial" pitchFamily="34" charset="0"/>
              </a:rPr>
              <a:t>Himalaya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4343400" y="31242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CC"/>
                </a:solidFill>
                <a:cs typeface="Arial" pitchFamily="34" charset="0"/>
              </a:rPr>
              <a:t>SN TÂY TẠNG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1981200" y="3048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cs typeface="Arial" pitchFamily="34" charset="0"/>
              </a:rPr>
              <a:t>SN I-RAN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124200" y="39624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cs typeface="Arial" pitchFamily="34" charset="0"/>
              </a:rPr>
              <a:t>SN ĐÊ-CAN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 rot="5400000">
            <a:off x="541338" y="3573462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cs typeface="Arial" pitchFamily="34" charset="0"/>
              </a:rPr>
              <a:t>SN A-RAP</a:t>
            </a:r>
          </a:p>
        </p:txBody>
      </p:sp>
    </p:spTree>
    <p:extLst>
      <p:ext uri="{BB962C8B-B14F-4D97-AF65-F5344CB8AC3E}">
        <p14:creationId xmlns:p14="http://schemas.microsoft.com/office/powerpoint/2010/main" val="1699549978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5" grpId="0" animBg="1"/>
      <p:bldP spid="241675" grpId="1" animBg="1"/>
      <p:bldP spid="241676" grpId="0"/>
      <p:bldP spid="241679" grpId="0"/>
      <p:bldP spid="2416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px-Kunlun_IMG_0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667000"/>
            <a:ext cx="24384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white"/>
                </a:solidFill>
              </a:rPr>
              <a:t>Dãy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núi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côn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lôn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4" name="Picture 3" descr="day-nui-himalay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657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63" y="6400800"/>
            <a:ext cx="211833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white"/>
                </a:solidFill>
              </a:rPr>
              <a:t>Dãy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himalaya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6" name="Picture 5" descr="256px-1_mount_hua_shan_china_2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4196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2514600"/>
            <a:ext cx="255602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white"/>
                </a:solidFill>
              </a:rPr>
              <a:t>Dãy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núi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Tân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Lĩnh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8" name="Picture 7" descr="256px-Peak_of_Khan_Tengri_at_suns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048000"/>
            <a:ext cx="51816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6400800"/>
            <a:ext cx="5361981" cy="44627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solidFill>
                  <a:prstClr val="white"/>
                </a:solidFill>
              </a:rPr>
              <a:t>Dãy</a:t>
            </a:r>
            <a:r>
              <a:rPr lang="en-US" sz="2300" dirty="0" smtClean="0">
                <a:solidFill>
                  <a:prstClr val="white"/>
                </a:solidFill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</a:rPr>
              <a:t>thiên</a:t>
            </a:r>
            <a:r>
              <a:rPr lang="en-US" sz="2300" dirty="0" smtClean="0">
                <a:solidFill>
                  <a:prstClr val="white"/>
                </a:solidFill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</a:rPr>
              <a:t>sơn</a:t>
            </a:r>
            <a:r>
              <a:rPr lang="en-US" sz="2300" dirty="0" smtClean="0">
                <a:solidFill>
                  <a:prstClr val="white"/>
                </a:solidFill>
              </a:rPr>
              <a:t> (</a:t>
            </a:r>
            <a:r>
              <a:rPr lang="en-US" sz="2300" dirty="0" err="1" smtClean="0">
                <a:solidFill>
                  <a:prstClr val="white"/>
                </a:solidFill>
              </a:rPr>
              <a:t>Đỉnh</a:t>
            </a:r>
            <a:r>
              <a:rPr lang="en-US" sz="2300" dirty="0" smtClean="0">
                <a:solidFill>
                  <a:prstClr val="white"/>
                </a:solidFill>
              </a:rPr>
              <a:t> Khan </a:t>
            </a:r>
            <a:r>
              <a:rPr lang="en-US" sz="2300" dirty="0" err="1" smtClean="0">
                <a:solidFill>
                  <a:prstClr val="white"/>
                </a:solidFill>
              </a:rPr>
              <a:t>Tengri</a:t>
            </a:r>
            <a:r>
              <a:rPr lang="en-US" sz="2300" dirty="0" smtClean="0">
                <a:solidFill>
                  <a:prstClr val="white"/>
                </a:solidFill>
              </a:rPr>
              <a:t> (7.010 m)</a:t>
            </a:r>
            <a:endParaRPr lang="en-US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ngc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9" name="Picture 8" descr="mongolian-gobi-desert-mongolia-sheep-he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837814" cy="6858000"/>
          </a:xfrm>
          <a:prstGeom prst="rect">
            <a:avLst/>
          </a:prstGeom>
        </p:spPr>
      </p:pic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152400" y="6400800"/>
            <a:ext cx="304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032634"/>
            <a:ext cx="83604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47800" y="1295400"/>
            <a:ext cx="6096000" cy="1150441"/>
            <a:chOff x="1447800" y="983159"/>
            <a:chExt cx="6096000" cy="1150441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983159"/>
              <a:ext cx="6096000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NỘI DUNG CHÍNH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16200000" flipV="1">
              <a:off x="4462048" y="1947448"/>
              <a:ext cx="371512" cy="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2286000" y="2438400"/>
            <a:ext cx="4951581" cy="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132806" y="2597447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2849873"/>
            <a:ext cx="32004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1.</a:t>
            </a:r>
          </a:p>
          <a:p>
            <a:pPr algn="ctr"/>
            <a:r>
              <a:rPr lang="en-US" sz="4000" dirty="0" err="1" smtClean="0"/>
              <a:t>Vị</a:t>
            </a:r>
            <a:r>
              <a:rPr lang="en-US" sz="4000" dirty="0" smtClean="0"/>
              <a:t> </a:t>
            </a:r>
            <a:r>
              <a:rPr lang="en-US" sz="4000" dirty="0" err="1" smtClean="0"/>
              <a:t>trí</a:t>
            </a:r>
            <a:r>
              <a:rPr lang="en-US" sz="4000" dirty="0" smtClean="0"/>
              <a:t> </a:t>
            </a:r>
            <a:r>
              <a:rPr lang="en-US" sz="4000" dirty="0" err="1" smtClean="0"/>
              <a:t>địa</a:t>
            </a:r>
            <a:r>
              <a:rPr lang="en-US" sz="4000" dirty="0" smtClean="0"/>
              <a:t> </a:t>
            </a:r>
            <a:r>
              <a:rPr lang="en-US" sz="4000" dirty="0" err="1" smtClean="0"/>
              <a:t>lí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kích</a:t>
            </a:r>
            <a:r>
              <a:rPr lang="en-US" sz="4000" dirty="0" smtClean="0"/>
              <a:t> </a:t>
            </a:r>
            <a:r>
              <a:rPr lang="en-US" sz="4000" dirty="0" err="1" smtClean="0"/>
              <a:t>thước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châu</a:t>
            </a:r>
            <a:r>
              <a:rPr lang="en-US" sz="4000" dirty="0" smtClean="0"/>
              <a:t> </a:t>
            </a:r>
            <a:r>
              <a:rPr lang="en-US" sz="4000" dirty="0" err="1" smtClean="0"/>
              <a:t>lục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15000" y="2451592"/>
            <a:ext cx="3200400" cy="3010074"/>
            <a:chOff x="5105400" y="1295400"/>
            <a:chExt cx="3581400" cy="2014079"/>
          </a:xfrm>
          <a:solidFill>
            <a:schemeClr val="accent4">
              <a:lumMod val="60000"/>
              <a:lumOff val="40000"/>
            </a:schemeClr>
          </a:solidFill>
        </p:grpSpPr>
        <p:cxnSp>
          <p:nvCxnSpPr>
            <p:cNvPr id="12" name="Straight Connector 11"/>
            <p:cNvCxnSpPr/>
            <p:nvPr/>
          </p:nvCxnSpPr>
          <p:spPr>
            <a:xfrm rot="5400000">
              <a:off x="6657634" y="1447006"/>
              <a:ext cx="304800" cy="15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5400" y="1600200"/>
              <a:ext cx="3581400" cy="1709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2.</a:t>
              </a:r>
            </a:p>
            <a:p>
              <a:pPr algn="ctr"/>
              <a:r>
                <a:rPr lang="en-US" sz="4000" dirty="0" err="1" smtClean="0"/>
                <a:t>Đặc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điểm</a:t>
              </a:r>
              <a:r>
                <a:rPr lang="en-US" sz="4000" dirty="0" smtClean="0"/>
                <a:t/>
              </a:r>
              <a:br>
                <a:rPr lang="en-US" sz="4000" dirty="0" smtClean="0"/>
              </a:br>
              <a:r>
                <a:rPr lang="en-US" sz="4000" dirty="0" err="1" smtClean="0"/>
                <a:t>địa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hình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và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khoáng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sản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81100" y="6366294"/>
            <a:ext cx="678180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1.2: Lược đồ địa hình, khoáng sản và sông hồ châu Á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0" y="68369"/>
            <a:ext cx="88392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N2: </a:t>
            </a:r>
            <a:r>
              <a:rPr lang="en-US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Xác định hướng núi chính ở châu Á ?</a:t>
            </a:r>
          </a:p>
        </p:txBody>
      </p:sp>
    </p:spTree>
    <p:extLst>
      <p:ext uri="{BB962C8B-B14F-4D97-AF65-F5344CB8AC3E}">
        <p14:creationId xmlns:p14="http://schemas.microsoft.com/office/powerpoint/2010/main" val="3687196025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048933"/>
            <a:ext cx="85660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Đ-T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B-N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678180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1.2: Lược đồ địa hình, khoáng sản và sông hồ châu Á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N3: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Nêu tên và xác định trên bản đồ các đồng bằng lớn ở châu Á ?</a:t>
            </a:r>
          </a:p>
        </p:txBody>
      </p:sp>
    </p:spTree>
    <p:extLst>
      <p:ext uri="{BB962C8B-B14F-4D97-AF65-F5344CB8AC3E}">
        <p14:creationId xmlns:p14="http://schemas.microsoft.com/office/powerpoint/2010/main" val="37057500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2" name="Picture 12" descr="yeah1_teens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2133600" y="838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ĐỒNG BẰNG SÔNG ẤN</a:t>
            </a:r>
          </a:p>
        </p:txBody>
      </p:sp>
      <p:pic>
        <p:nvPicPr>
          <p:cNvPr id="261134" name="Picture 14" descr="3612980564_9d2c5d4c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3124200" y="1219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 ĐỒNG BẰNG HOA BẮC</a:t>
            </a:r>
          </a:p>
        </p:txBody>
      </p:sp>
      <p:pic>
        <p:nvPicPr>
          <p:cNvPr id="261136" name="Picture 16" descr="noi%20tieng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1828800" y="640080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chemeClr val="bg1"/>
                </a:solidFill>
                <a:cs typeface="Arial" pitchFamily="34" charset="0"/>
              </a:rPr>
              <a:t> ĐỒNG BẰNG SÔNG CỬU LONG</a:t>
            </a: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0" y="33248"/>
            <a:ext cx="92202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+ Nhiều đồng bằng rộng bậc nhất thế giới (Ấn-Hằng, Hoa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,..)</a:t>
            </a:r>
            <a:r>
              <a:rPr lang="en-US" sz="36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phân bố rìa lục địa 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3" grpId="0"/>
      <p:bldP spid="261135" grpId="0"/>
      <p:bldP spid="261137" grpId="0"/>
      <p:bldP spid="2611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942202"/>
            <a:ext cx="85660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núi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sộ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Đ-T, B-N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đồng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rìa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SN, ĐB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xen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kẽ,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phức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tạp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MarkF_68118854_XS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4495800" y="0"/>
            <a:ext cx="4648200" cy="6781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phức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tạp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181100" y="6400800"/>
            <a:ext cx="678180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1.2: Lược đồ địa hình, khoáng sản và sông hồ châu Á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N4: </a:t>
            </a:r>
            <a:r>
              <a:rPr lang="en-US" sz="3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Châu Á có những khoáng sản chủ yếu nào?</a:t>
            </a:r>
            <a:endParaRPr lang="en-US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909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C_Giai_doan_khai_th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images899841_images858461_vang_danh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clip_image001%25255B4%2525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3" descr="images366037_mo_da_suoi_v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1" y="3200400"/>
            <a:ext cx="9143999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Khoáng sản phong phú và có trữ lượng lớn: dầu mỏ và khí đốt (Tây Nam Á), than, kim loại màu,…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Khoáng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4700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7002" y="174364"/>
            <a:ext cx="2743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1096119"/>
            <a:ext cx="922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Á.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Á.Xác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Á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đơn-giản-tinh-t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6745" y="-152400"/>
            <a:ext cx="13125745" cy="7467600"/>
          </a:xfrm>
          <a:prstGeom prst="rect">
            <a:avLst/>
          </a:prstGeom>
        </p:spPr>
      </p:pic>
      <p:pic>
        <p:nvPicPr>
          <p:cNvPr id="3" name="Picture 2" descr="705152gkav3lpy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7162800" cy="277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05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cs typeface="Times New Roman" pitchFamily="18" charset="0"/>
              </a:rPr>
              <a:t>BÀI 1: 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VỊ TRÍ ĐỊA LÍ, ĐỊA HÌNH VÀ KHOÁNG SẢN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25714"/>
            <a:ext cx="8634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lí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kích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thước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châu</a:t>
            </a: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Times New Roman" pitchFamily="18" charset="0"/>
              </a:rPr>
              <a:t>lục</a:t>
            </a:r>
            <a:endParaRPr lang="en-US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nh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553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Freeform 14"/>
          <p:cNvSpPr>
            <a:spLocks/>
          </p:cNvSpPr>
          <p:nvPr/>
        </p:nvSpPr>
        <p:spPr bwMode="auto">
          <a:xfrm>
            <a:off x="3505200" y="2971800"/>
            <a:ext cx="1581150" cy="1287463"/>
          </a:xfrm>
          <a:custGeom>
            <a:avLst/>
            <a:gdLst>
              <a:gd name="T0" fmla="*/ 2147483647 w 996"/>
              <a:gd name="T1" fmla="*/ 15120945 h 811"/>
              <a:gd name="T2" fmla="*/ 2147483647 w 996"/>
              <a:gd name="T3" fmla="*/ 176411003 h 811"/>
              <a:gd name="T4" fmla="*/ 2147483647 w 996"/>
              <a:gd name="T5" fmla="*/ 269657635 h 811"/>
              <a:gd name="T6" fmla="*/ 2003525315 w 996"/>
              <a:gd name="T7" fmla="*/ 567036198 h 811"/>
              <a:gd name="T8" fmla="*/ 1842235355 w 996"/>
              <a:gd name="T9" fmla="*/ 637600579 h 811"/>
              <a:gd name="T10" fmla="*/ 1726308196 w 996"/>
              <a:gd name="T11" fmla="*/ 728326212 h 811"/>
              <a:gd name="T12" fmla="*/ 1519655037 w 996"/>
              <a:gd name="T13" fmla="*/ 798890593 h 811"/>
              <a:gd name="T14" fmla="*/ 1381045683 w 996"/>
              <a:gd name="T15" fmla="*/ 866934223 h 811"/>
              <a:gd name="T16" fmla="*/ 1197075116 w 996"/>
              <a:gd name="T17" fmla="*/ 937498604 h 811"/>
              <a:gd name="T18" fmla="*/ 1151712315 w 996"/>
              <a:gd name="T19" fmla="*/ 798890593 h 811"/>
              <a:gd name="T20" fmla="*/ 1129030120 w 996"/>
              <a:gd name="T21" fmla="*/ 728326212 h 811"/>
              <a:gd name="T22" fmla="*/ 942538603 w 996"/>
              <a:gd name="T23" fmla="*/ 844253608 h 811"/>
              <a:gd name="T24" fmla="*/ 713205036 w 996"/>
              <a:gd name="T25" fmla="*/ 637600579 h 811"/>
              <a:gd name="T26" fmla="*/ 574595683 w 996"/>
              <a:gd name="T27" fmla="*/ 592237763 h 811"/>
              <a:gd name="T28" fmla="*/ 483870080 w 996"/>
              <a:gd name="T29" fmla="*/ 889616425 h 811"/>
              <a:gd name="T30" fmla="*/ 252015662 w 996"/>
              <a:gd name="T31" fmla="*/ 1076108003 h 811"/>
              <a:gd name="T32" fmla="*/ 136088454 w 996"/>
              <a:gd name="T33" fmla="*/ 1489413664 h 811"/>
              <a:gd name="T34" fmla="*/ 45362814 w 996"/>
              <a:gd name="T35" fmla="*/ 1628021477 h 811"/>
              <a:gd name="T36" fmla="*/ 0 w 996"/>
              <a:gd name="T37" fmla="*/ 2043848485 h 8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96"/>
              <a:gd name="T58" fmla="*/ 0 h 811"/>
              <a:gd name="T59" fmla="*/ 996 w 996"/>
              <a:gd name="T60" fmla="*/ 811 h 8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96" h="811">
                <a:moveTo>
                  <a:pt x="996" y="6"/>
                </a:moveTo>
                <a:cubicBezTo>
                  <a:pt x="943" y="24"/>
                  <a:pt x="987" y="0"/>
                  <a:pt x="960" y="70"/>
                </a:cubicBezTo>
                <a:cubicBezTo>
                  <a:pt x="954" y="86"/>
                  <a:pt x="935" y="94"/>
                  <a:pt x="923" y="107"/>
                </a:cubicBezTo>
                <a:cubicBezTo>
                  <a:pt x="903" y="168"/>
                  <a:pt x="856" y="205"/>
                  <a:pt x="795" y="225"/>
                </a:cubicBezTo>
                <a:cubicBezTo>
                  <a:pt x="731" y="270"/>
                  <a:pt x="809" y="220"/>
                  <a:pt x="731" y="253"/>
                </a:cubicBezTo>
                <a:cubicBezTo>
                  <a:pt x="681" y="274"/>
                  <a:pt x="724" y="265"/>
                  <a:pt x="685" y="289"/>
                </a:cubicBezTo>
                <a:cubicBezTo>
                  <a:pt x="641" y="316"/>
                  <a:pt x="664" y="276"/>
                  <a:pt x="603" y="317"/>
                </a:cubicBezTo>
                <a:cubicBezTo>
                  <a:pt x="568" y="340"/>
                  <a:pt x="586" y="332"/>
                  <a:pt x="548" y="344"/>
                </a:cubicBezTo>
                <a:cubicBezTo>
                  <a:pt x="519" y="374"/>
                  <a:pt x="517" y="386"/>
                  <a:pt x="475" y="372"/>
                </a:cubicBezTo>
                <a:cubicBezTo>
                  <a:pt x="469" y="354"/>
                  <a:pt x="463" y="335"/>
                  <a:pt x="457" y="317"/>
                </a:cubicBezTo>
                <a:cubicBezTo>
                  <a:pt x="454" y="308"/>
                  <a:pt x="448" y="289"/>
                  <a:pt x="448" y="289"/>
                </a:cubicBezTo>
                <a:cubicBezTo>
                  <a:pt x="417" y="300"/>
                  <a:pt x="397" y="313"/>
                  <a:pt x="374" y="335"/>
                </a:cubicBezTo>
                <a:cubicBezTo>
                  <a:pt x="339" y="311"/>
                  <a:pt x="323" y="271"/>
                  <a:pt x="283" y="253"/>
                </a:cubicBezTo>
                <a:cubicBezTo>
                  <a:pt x="265" y="245"/>
                  <a:pt x="228" y="235"/>
                  <a:pt x="228" y="235"/>
                </a:cubicBezTo>
                <a:cubicBezTo>
                  <a:pt x="162" y="257"/>
                  <a:pt x="219" y="229"/>
                  <a:pt x="192" y="353"/>
                </a:cubicBezTo>
                <a:cubicBezTo>
                  <a:pt x="188" y="373"/>
                  <a:pt x="123" y="403"/>
                  <a:pt x="100" y="427"/>
                </a:cubicBezTo>
                <a:cubicBezTo>
                  <a:pt x="84" y="476"/>
                  <a:pt x="78" y="549"/>
                  <a:pt x="54" y="591"/>
                </a:cubicBezTo>
                <a:cubicBezTo>
                  <a:pt x="43" y="610"/>
                  <a:pt x="18" y="646"/>
                  <a:pt x="18" y="646"/>
                </a:cubicBezTo>
                <a:cubicBezTo>
                  <a:pt x="12" y="705"/>
                  <a:pt x="0" y="753"/>
                  <a:pt x="0" y="81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81000"/>
            <a:ext cx="144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Xác định vị trí châu Á trên bản đồ?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362200"/>
            <a:ext cx="137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Châu Á thuộc đại lục nào?</a:t>
            </a:r>
          </a:p>
        </p:txBody>
      </p:sp>
    </p:spTree>
    <p:extLst>
      <p:ext uri="{BB962C8B-B14F-4D97-AF65-F5344CB8AC3E}">
        <p14:creationId xmlns:p14="http://schemas.microsoft.com/office/powerpoint/2010/main" val="7928724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080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		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792" y="547807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0834" y="1194138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 –</a:t>
            </a:r>
            <a:r>
              <a:rPr lang="en-US" sz="340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en-US" sz="3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5367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VỊ TRÍ ĐỊA LÍ, ĐỊA HÌNH VÀ KHOÁNG SẢN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nh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590800" y="6457950"/>
            <a:ext cx="6553200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1.1: Lược đồ vị trí địa lý châu Á trên Địa cầu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0" y="0"/>
            <a:ext cx="25908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NHÓM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N1: 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Xác định điểm cực bắc, cực nam phần đất liền của châu Á nằm ở vĩ độ nào?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N2: 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điểm cực tây và cực Đông của châu Á nằm ở kinh độ địa lý nào?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N3: 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Châu Á tiếp giáp với các đại dương và các châu lục nào?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N4: 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Chiều dài từ cực bắc đến cực nam, cực Đông đến cực tây châu Á là bao nhiêu km?</a:t>
            </a:r>
            <a:endParaRPr lang="en-US" sz="20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7584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inh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590800" y="6457950"/>
            <a:ext cx="6553200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1.1: Lược đồ vị trí địa lý châu Á trên Địa cầu</a:t>
            </a: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 rot="16200000" flipH="1">
            <a:off x="3211512" y="-1208087"/>
            <a:ext cx="1730375" cy="5562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259080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 cực Bắc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mũi Sê-li-u-xkin: </a:t>
            </a:r>
            <a:r>
              <a:rPr lang="nl-NL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nl-NL" sz="2000" baseline="30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44’ B</a:t>
            </a:r>
            <a:endParaRPr lang="en-US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638800"/>
            <a:ext cx="2362200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 cực Nam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mũi Piai: </a:t>
            </a:r>
            <a:r>
              <a:rPr lang="nl-NL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nl-NL" sz="2000" baseline="30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16’ B</a:t>
            </a:r>
            <a:endParaRPr lang="en-US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3562350" y="2419350"/>
            <a:ext cx="838200" cy="56007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676400"/>
            <a:ext cx="259080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 cực Tây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mũi Bala: </a:t>
            </a:r>
            <a:r>
              <a:rPr lang="fr-FR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fr-FR" sz="2000" baseline="30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10’Đ</a:t>
            </a:r>
            <a:endParaRPr lang="en-US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3581400"/>
            <a:ext cx="259080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 cực Đông</a:t>
            </a:r>
            <a:r>
              <a:rPr lang="en-US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mũi Đi-ê-giô-nep: </a:t>
            </a:r>
            <a:r>
              <a:rPr lang="nl-NL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169</a:t>
            </a:r>
            <a:r>
              <a:rPr lang="nl-NL" sz="2000" baseline="30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2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</a:t>
            </a:r>
            <a:endParaRPr lang="en-US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16200000" flipH="1">
            <a:off x="2765425" y="914400"/>
            <a:ext cx="641350" cy="3581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2"/>
          </p:cNvCxnSpPr>
          <p:nvPr/>
        </p:nvCxnSpPr>
        <p:spPr>
          <a:xfrm rot="5400000" flipH="1" flipV="1">
            <a:off x="4092575" y="685800"/>
            <a:ext cx="806450" cy="6400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146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" y="260200"/>
            <a:ext cx="7736457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7965057" y="395545"/>
            <a:ext cx="1143000" cy="48320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smtClean="0">
                <a:solidFill>
                  <a:prstClr val="black"/>
                </a:solidFill>
                <a:cs typeface="Arial" pitchFamily="34" charset="0"/>
              </a:rPr>
              <a:t>Châu Á tiếp giáp với các đại dương và châu lục nào?</a:t>
            </a:r>
            <a:r>
              <a:rPr lang="en-US" sz="2800" b="1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9078" name="Freeform 6"/>
          <p:cNvSpPr>
            <a:spLocks/>
          </p:cNvSpPr>
          <p:nvPr/>
        </p:nvSpPr>
        <p:spPr bwMode="auto">
          <a:xfrm>
            <a:off x="228600" y="1676400"/>
            <a:ext cx="2365375" cy="1557338"/>
          </a:xfrm>
          <a:custGeom>
            <a:avLst/>
            <a:gdLst>
              <a:gd name="T0" fmla="*/ 1490 w 1490"/>
              <a:gd name="T1" fmla="*/ 0 h 981"/>
              <a:gd name="T2" fmla="*/ 1481 w 1490"/>
              <a:gd name="T3" fmla="*/ 37 h 981"/>
              <a:gd name="T4" fmla="*/ 1445 w 1490"/>
              <a:gd name="T5" fmla="*/ 55 h 981"/>
              <a:gd name="T6" fmla="*/ 1353 w 1490"/>
              <a:gd name="T7" fmla="*/ 119 h 981"/>
              <a:gd name="T8" fmla="*/ 1344 w 1490"/>
              <a:gd name="T9" fmla="*/ 147 h 981"/>
              <a:gd name="T10" fmla="*/ 1317 w 1490"/>
              <a:gd name="T11" fmla="*/ 165 h 981"/>
              <a:gd name="T12" fmla="*/ 1253 w 1490"/>
              <a:gd name="T13" fmla="*/ 229 h 981"/>
              <a:gd name="T14" fmla="*/ 1243 w 1490"/>
              <a:gd name="T15" fmla="*/ 256 h 981"/>
              <a:gd name="T16" fmla="*/ 1234 w 1490"/>
              <a:gd name="T17" fmla="*/ 339 h 981"/>
              <a:gd name="T18" fmla="*/ 1152 w 1490"/>
              <a:gd name="T19" fmla="*/ 430 h 981"/>
              <a:gd name="T20" fmla="*/ 878 w 1490"/>
              <a:gd name="T21" fmla="*/ 531 h 981"/>
              <a:gd name="T22" fmla="*/ 805 w 1490"/>
              <a:gd name="T23" fmla="*/ 622 h 981"/>
              <a:gd name="T24" fmla="*/ 731 w 1490"/>
              <a:gd name="T25" fmla="*/ 668 h 981"/>
              <a:gd name="T26" fmla="*/ 704 w 1490"/>
              <a:gd name="T27" fmla="*/ 787 h 981"/>
              <a:gd name="T28" fmla="*/ 576 w 1490"/>
              <a:gd name="T29" fmla="*/ 741 h 981"/>
              <a:gd name="T30" fmla="*/ 549 w 1490"/>
              <a:gd name="T31" fmla="*/ 732 h 981"/>
              <a:gd name="T32" fmla="*/ 530 w 1490"/>
              <a:gd name="T33" fmla="*/ 713 h 981"/>
              <a:gd name="T34" fmla="*/ 475 w 1490"/>
              <a:gd name="T35" fmla="*/ 695 h 981"/>
              <a:gd name="T36" fmla="*/ 366 w 1490"/>
              <a:gd name="T37" fmla="*/ 640 h 981"/>
              <a:gd name="T38" fmla="*/ 229 w 1490"/>
              <a:gd name="T39" fmla="*/ 531 h 981"/>
              <a:gd name="T40" fmla="*/ 146 w 1490"/>
              <a:gd name="T41" fmla="*/ 576 h 981"/>
              <a:gd name="T42" fmla="*/ 229 w 1490"/>
              <a:gd name="T43" fmla="*/ 622 h 981"/>
              <a:gd name="T44" fmla="*/ 293 w 1490"/>
              <a:gd name="T45" fmla="*/ 750 h 981"/>
              <a:gd name="T46" fmla="*/ 174 w 1490"/>
              <a:gd name="T47" fmla="*/ 832 h 981"/>
              <a:gd name="T48" fmla="*/ 101 w 1490"/>
              <a:gd name="T49" fmla="*/ 851 h 981"/>
              <a:gd name="T50" fmla="*/ 55 w 1490"/>
              <a:gd name="T51" fmla="*/ 860 h 981"/>
              <a:gd name="T52" fmla="*/ 46 w 1490"/>
              <a:gd name="T53" fmla="*/ 887 h 981"/>
              <a:gd name="T54" fmla="*/ 27 w 1490"/>
              <a:gd name="T55" fmla="*/ 905 h 981"/>
              <a:gd name="T56" fmla="*/ 0 w 1490"/>
              <a:gd name="T57" fmla="*/ 942 h 9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90"/>
              <a:gd name="T88" fmla="*/ 0 h 981"/>
              <a:gd name="T89" fmla="*/ 1490 w 1490"/>
              <a:gd name="T90" fmla="*/ 981 h 9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90" h="981">
                <a:moveTo>
                  <a:pt x="1490" y="0"/>
                </a:moveTo>
                <a:cubicBezTo>
                  <a:pt x="1487" y="12"/>
                  <a:pt x="1489" y="27"/>
                  <a:pt x="1481" y="37"/>
                </a:cubicBezTo>
                <a:cubicBezTo>
                  <a:pt x="1473" y="47"/>
                  <a:pt x="1456" y="48"/>
                  <a:pt x="1445" y="55"/>
                </a:cubicBezTo>
                <a:cubicBezTo>
                  <a:pt x="1410" y="78"/>
                  <a:pt x="1396" y="105"/>
                  <a:pt x="1353" y="119"/>
                </a:cubicBezTo>
                <a:cubicBezTo>
                  <a:pt x="1350" y="128"/>
                  <a:pt x="1350" y="139"/>
                  <a:pt x="1344" y="147"/>
                </a:cubicBezTo>
                <a:cubicBezTo>
                  <a:pt x="1337" y="156"/>
                  <a:pt x="1326" y="158"/>
                  <a:pt x="1317" y="165"/>
                </a:cubicBezTo>
                <a:cubicBezTo>
                  <a:pt x="1291" y="185"/>
                  <a:pt x="1281" y="210"/>
                  <a:pt x="1253" y="229"/>
                </a:cubicBezTo>
                <a:cubicBezTo>
                  <a:pt x="1250" y="238"/>
                  <a:pt x="1245" y="247"/>
                  <a:pt x="1243" y="256"/>
                </a:cubicBezTo>
                <a:cubicBezTo>
                  <a:pt x="1238" y="283"/>
                  <a:pt x="1243" y="313"/>
                  <a:pt x="1234" y="339"/>
                </a:cubicBezTo>
                <a:cubicBezTo>
                  <a:pt x="1221" y="379"/>
                  <a:pt x="1185" y="408"/>
                  <a:pt x="1152" y="430"/>
                </a:cubicBezTo>
                <a:cubicBezTo>
                  <a:pt x="1113" y="546"/>
                  <a:pt x="976" y="525"/>
                  <a:pt x="878" y="531"/>
                </a:cubicBezTo>
                <a:cubicBezTo>
                  <a:pt x="820" y="550"/>
                  <a:pt x="829" y="584"/>
                  <a:pt x="805" y="622"/>
                </a:cubicBezTo>
                <a:cubicBezTo>
                  <a:pt x="789" y="647"/>
                  <a:pt x="757" y="660"/>
                  <a:pt x="731" y="668"/>
                </a:cubicBezTo>
                <a:cubicBezTo>
                  <a:pt x="706" y="743"/>
                  <a:pt x="716" y="704"/>
                  <a:pt x="704" y="787"/>
                </a:cubicBezTo>
                <a:cubicBezTo>
                  <a:pt x="662" y="742"/>
                  <a:pt x="645" y="749"/>
                  <a:pt x="576" y="741"/>
                </a:cubicBezTo>
                <a:cubicBezTo>
                  <a:pt x="567" y="738"/>
                  <a:pt x="557" y="737"/>
                  <a:pt x="549" y="732"/>
                </a:cubicBezTo>
                <a:cubicBezTo>
                  <a:pt x="541" y="727"/>
                  <a:pt x="538" y="717"/>
                  <a:pt x="530" y="713"/>
                </a:cubicBezTo>
                <a:cubicBezTo>
                  <a:pt x="513" y="704"/>
                  <a:pt x="475" y="695"/>
                  <a:pt x="475" y="695"/>
                </a:cubicBezTo>
                <a:cubicBezTo>
                  <a:pt x="443" y="674"/>
                  <a:pt x="402" y="649"/>
                  <a:pt x="366" y="640"/>
                </a:cubicBezTo>
                <a:cubicBezTo>
                  <a:pt x="318" y="594"/>
                  <a:pt x="299" y="554"/>
                  <a:pt x="229" y="531"/>
                </a:cubicBezTo>
                <a:cubicBezTo>
                  <a:pt x="182" y="540"/>
                  <a:pt x="161" y="530"/>
                  <a:pt x="146" y="576"/>
                </a:cubicBezTo>
                <a:cubicBezTo>
                  <a:pt x="171" y="601"/>
                  <a:pt x="196" y="611"/>
                  <a:pt x="229" y="622"/>
                </a:cubicBezTo>
                <a:cubicBezTo>
                  <a:pt x="266" y="678"/>
                  <a:pt x="230" y="730"/>
                  <a:pt x="293" y="750"/>
                </a:cubicBezTo>
                <a:cubicBezTo>
                  <a:pt x="256" y="785"/>
                  <a:pt x="225" y="819"/>
                  <a:pt x="174" y="832"/>
                </a:cubicBezTo>
                <a:cubicBezTo>
                  <a:pt x="157" y="885"/>
                  <a:pt x="178" y="851"/>
                  <a:pt x="101" y="851"/>
                </a:cubicBezTo>
                <a:cubicBezTo>
                  <a:pt x="85" y="851"/>
                  <a:pt x="70" y="857"/>
                  <a:pt x="55" y="860"/>
                </a:cubicBezTo>
                <a:cubicBezTo>
                  <a:pt x="52" y="869"/>
                  <a:pt x="51" y="879"/>
                  <a:pt x="46" y="887"/>
                </a:cubicBezTo>
                <a:cubicBezTo>
                  <a:pt x="41" y="894"/>
                  <a:pt x="31" y="897"/>
                  <a:pt x="27" y="905"/>
                </a:cubicBezTo>
                <a:cubicBezTo>
                  <a:pt x="1" y="955"/>
                  <a:pt x="20" y="981"/>
                  <a:pt x="0" y="942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438400" y="685799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CC"/>
                </a:solidFill>
                <a:cs typeface="Arial" pitchFamily="34" charset="0"/>
              </a:rPr>
              <a:t>BẮC BĂNG DƯƠNG</a:t>
            </a: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 rot="5400000">
            <a:off x="5943600" y="278777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CC"/>
                </a:solidFill>
                <a:cs typeface="Arial" pitchFamily="34" charset="0"/>
              </a:rPr>
              <a:t>THÁI BÌNH DƯƠNG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1066800" y="50292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CC"/>
                </a:solidFill>
                <a:cs typeface="Arial" pitchFamily="34" charset="0"/>
              </a:rPr>
              <a:t>ẤN ĐỘ DƯƠNG</a:t>
            </a:r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 rot="5400000">
            <a:off x="-685801" y="3554871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CHÂU PHI</a:t>
            </a:r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>
            <a:off x="762000" y="1905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CHÂU ÂU,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6248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/>
      <p:bldP spid="259078" grpId="0" animBg="1"/>
      <p:bldP spid="259079" grpId="0"/>
      <p:bldP spid="259084" grpId="0"/>
      <p:bldP spid="259085" grpId="0"/>
      <p:bldP spid="259086" grpId="0"/>
      <p:bldP spid="259086" grpId="1"/>
      <p:bldP spid="259087" grpId="0"/>
      <p:bldP spid="2590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080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		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792" y="547807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1211043"/>
            <a:ext cx="8686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 –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Giáp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dương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TBD</a:t>
            </a:r>
            <a:r>
              <a:rPr lang="en-US" sz="3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AĐD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BBD; 2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lục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en-US" sz="3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40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3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</a:t>
            </a:r>
            <a:endParaRPr lang="en-US" sz="3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5367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VỊ TRÍ ĐỊA LÍ, ĐỊA HÌNH VÀ KHOÁNG SẢN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997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Admin</cp:lastModifiedBy>
  <cp:revision>80</cp:revision>
  <dcterms:created xsi:type="dcterms:W3CDTF">2006-08-16T00:00:00Z</dcterms:created>
  <dcterms:modified xsi:type="dcterms:W3CDTF">2021-09-03T00:43:23Z</dcterms:modified>
</cp:coreProperties>
</file>